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308" r:id="rId4"/>
    <p:sldId id="297" r:id="rId5"/>
    <p:sldId id="298" r:id="rId6"/>
    <p:sldId id="299" r:id="rId7"/>
    <p:sldId id="309" r:id="rId8"/>
    <p:sldId id="300" r:id="rId9"/>
    <p:sldId id="310" r:id="rId10"/>
    <p:sldId id="311" r:id="rId11"/>
    <p:sldId id="312" r:id="rId12"/>
    <p:sldId id="315" r:id="rId13"/>
    <p:sldId id="317" r:id="rId14"/>
    <p:sldId id="318" r:id="rId15"/>
    <p:sldId id="313" r:id="rId16"/>
    <p:sldId id="293" r:id="rId17"/>
    <p:sldId id="301" r:id="rId18"/>
    <p:sldId id="302" r:id="rId19"/>
    <p:sldId id="296" r:id="rId20"/>
    <p:sldId id="314" r:id="rId21"/>
    <p:sldId id="295" r:id="rId22"/>
    <p:sldId id="316" r:id="rId23"/>
    <p:sldId id="294" r:id="rId24"/>
    <p:sldId id="304" r:id="rId25"/>
    <p:sldId id="305" r:id="rId26"/>
    <p:sldId id="306" r:id="rId27"/>
    <p:sldId id="284" r:id="rId28"/>
    <p:sldId id="285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6327"/>
  </p:normalViewPr>
  <p:slideViewPr>
    <p:cSldViewPr snapToGrid="0">
      <p:cViewPr varScale="1">
        <p:scale>
          <a:sx n="103" d="100"/>
          <a:sy n="103" d="100"/>
        </p:scale>
        <p:origin x="176" y="520"/>
      </p:cViewPr>
      <p:guideLst/>
    </p:cSldViewPr>
  </p:slideViewPr>
  <p:outlineViewPr>
    <p:cViewPr>
      <p:scale>
        <a:sx n="33" d="100"/>
        <a:sy n="33" d="100"/>
      </p:scale>
      <p:origin x="0" y="-696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CB870C-5E57-2C41-AAC9-71F182C74697}" type="datetimeFigureOut">
              <a:rPr lang="en-US" smtClean="0"/>
              <a:t>7/5/23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E0E51-2A56-6548-92D2-7B432776E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36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46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20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84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77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9329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42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7/5/23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79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7/5/23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88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859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55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7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7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57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66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48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70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41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4B6E119-0B6E-4A43-814F-75CF8686C874}" type="datetimeFigureOut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451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nnisdietrich/FpWithCSharp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youtube.com/watch?v=zBkNBP00wJ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95786-3E35-38E5-EC71-23D0B7D73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Let's get </a:t>
            </a:r>
            <a:r>
              <a:rPr lang="en-US" dirty="0" err="1">
                <a:latin typeface="Consolas" panose="020B0609020204030204" pitchFamily="49" charset="0"/>
              </a:rPr>
              <a:t>Func</a:t>
            </a:r>
            <a:r>
              <a:rPr lang="en-US" dirty="0">
                <a:latin typeface="Consolas" panose="020B0609020204030204" pitchFamily="49" charset="0"/>
              </a:rPr>
              <a:t>&lt;Y&gt;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EC67EE-5852-F1C4-1374-A3CBC28A14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Adding functional programming to your OOP codebase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9350052-7038-D5F1-21E3-F792C19B7A54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Software Engineer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A4C6BC1-6D20-C3C6-F3D0-4B487926E0AA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1 (2023-??-??), </a:t>
            </a:r>
            <a:r>
              <a:rPr lang="en-US" sz="1200" dirty="0">
                <a:hlinkClick r:id="rId2"/>
              </a:rPr>
              <a:t>https://github.com/dennisdietrich/FpWithCSharp/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25420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Why are exceptions side effects?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Exceptions alter only control-flow, not state…</a:t>
            </a:r>
          </a:p>
          <a:p>
            <a:r>
              <a:rPr lang="en-US" dirty="0"/>
              <a:t>…unless you also consider “hidden” state (and you should)</a:t>
            </a:r>
          </a:p>
        </p:txBody>
      </p:sp>
      <p:grpSp>
        <p:nvGrpSpPr>
          <p:cNvPr id="20" name="Group 19" descr="Diagram of top of call stack with two stack frames">
            <a:extLst>
              <a:ext uri="{FF2B5EF4-FFF2-40B4-BE49-F238E27FC236}">
                <a16:creationId xmlns:a16="http://schemas.microsoft.com/office/drawing/2014/main" id="{FDF136A5-3FA2-E8FA-57C7-B7553EBA5487}"/>
              </a:ext>
            </a:extLst>
          </p:cNvPr>
          <p:cNvGrpSpPr>
            <a:grpSpLocks noChangeAspect="1"/>
          </p:cNvGrpSpPr>
          <p:nvPr/>
        </p:nvGrpSpPr>
        <p:grpSpPr>
          <a:xfrm>
            <a:off x="1558947" y="3124954"/>
            <a:ext cx="3966106" cy="3241515"/>
            <a:chOff x="1558947" y="3124954"/>
            <a:chExt cx="3257550" cy="2662409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EAD9087-5BFC-84B6-F0AA-DB5EE6C91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8947" y="3129888"/>
              <a:ext cx="3257550" cy="265747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B6744D-50AE-57BE-ECAD-22078DB921CE}"/>
                </a:ext>
              </a:extLst>
            </p:cNvPr>
            <p:cNvSpPr/>
            <p:nvPr/>
          </p:nvSpPr>
          <p:spPr>
            <a:xfrm>
              <a:off x="1558947" y="3124954"/>
              <a:ext cx="3257550" cy="2657475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826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Immutability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Don‘t rely on immutability by convention</a:t>
            </a:r>
          </a:p>
          <a:p>
            <a:pPr lvl="1"/>
            <a:r>
              <a:rPr lang="en-US" dirty="0"/>
              <a:t>Easy to violate accidentally</a:t>
            </a:r>
          </a:p>
          <a:p>
            <a:pPr lvl="2"/>
            <a:r>
              <a:rPr lang="en-US" dirty="0"/>
              <a:t>Values captures in closures my be modified elsewhere</a:t>
            </a:r>
          </a:p>
          <a:p>
            <a:pPr lvl="2"/>
            <a:r>
              <a:rPr lang="en-US" dirty="0"/>
              <a:t>Worse yet, modification may happen during execution of pure function!</a:t>
            </a:r>
          </a:p>
          <a:p>
            <a:pPr lvl="1"/>
            <a:r>
              <a:rPr lang="en-US" dirty="0"/>
              <a:t>Easy to circumvent intentionally</a:t>
            </a:r>
          </a:p>
          <a:p>
            <a:r>
              <a:rPr lang="en-US" dirty="0"/>
              <a:t>Use immutable record types (C# 9 and later)…</a:t>
            </a:r>
          </a:p>
          <a:p>
            <a:r>
              <a:rPr lang="en-US" dirty="0"/>
              <a:t>…or hand-written immutable types (C# 8 and earlier)</a:t>
            </a:r>
          </a:p>
          <a:p>
            <a:r>
              <a:rPr lang="en-US" dirty="0"/>
              <a:t>Should return immutable object</a:t>
            </a:r>
          </a:p>
          <a:p>
            <a:r>
              <a:rPr lang="en-US" dirty="0"/>
              <a:t>Necessitates more memory copy operations</a:t>
            </a:r>
          </a:p>
        </p:txBody>
      </p:sp>
    </p:spTree>
    <p:extLst>
      <p:ext uri="{BB962C8B-B14F-4D97-AF65-F5344CB8AC3E}">
        <p14:creationId xmlns:p14="http://schemas.microsoft.com/office/powerpoint/2010/main" val="2909225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“Only when it’s worth it!”</a:t>
            </a:r>
            <a:br>
              <a:rPr lang="en-US" dirty="0"/>
            </a:br>
            <a:r>
              <a:rPr lang="en-US" sz="1200" dirty="0"/>
              <a:t> - Captain Obvious</a:t>
            </a:r>
          </a:p>
          <a:p>
            <a:r>
              <a:rPr lang="en-US" dirty="0"/>
              <a:t>Things to consider for each case:</a:t>
            </a:r>
          </a:p>
          <a:p>
            <a:pPr lvl="1"/>
            <a:r>
              <a:rPr lang="en-US" dirty="0"/>
              <a:t>Current cost</a:t>
            </a:r>
          </a:p>
          <a:p>
            <a:pPr lvl="1"/>
            <a:r>
              <a:rPr lang="en-US" dirty="0"/>
              <a:t>Expected performance improvement</a:t>
            </a:r>
          </a:p>
          <a:p>
            <a:pPr lvl="1"/>
            <a:r>
              <a:rPr lang="en-US" dirty="0"/>
              <a:t>Level of code churn</a:t>
            </a:r>
          </a:p>
          <a:p>
            <a:pPr lvl="1"/>
            <a:r>
              <a:rPr lang="en-US" dirty="0"/>
              <a:t>Estimated engineering effort</a:t>
            </a:r>
          </a:p>
          <a:p>
            <a:r>
              <a:rPr lang="en-US" dirty="0"/>
              <a:t>The maintainability hit is acceptable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38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1: You are not Facebook… like, at all!</a:t>
            </a:r>
          </a:p>
          <a:p>
            <a:pPr lvl="1"/>
            <a:r>
              <a:rPr lang="en-US" dirty="0"/>
              <a:t>Compute spend: 			$ 1,000 per month</a:t>
            </a:r>
          </a:p>
          <a:p>
            <a:pPr lvl="1"/>
            <a:r>
              <a:rPr lang="en-US" dirty="0"/>
              <a:t>Expected improvement: 	10 %</a:t>
            </a:r>
          </a:p>
          <a:p>
            <a:pPr lvl="1"/>
            <a:r>
              <a:rPr lang="en-US" dirty="0"/>
              <a:t>Level of code churn:		high (several substantial commits per month)</a:t>
            </a:r>
          </a:p>
          <a:p>
            <a:pPr lvl="1"/>
            <a:r>
              <a:rPr lang="en-US" dirty="0"/>
              <a:t>Estimated effort:			$ 6,000</a:t>
            </a:r>
          </a:p>
          <a:p>
            <a:r>
              <a:rPr lang="en-US" dirty="0"/>
              <a:t>Worth it? No, certainly not!</a:t>
            </a:r>
          </a:p>
          <a:p>
            <a:pPr lvl="1"/>
            <a:r>
              <a:rPr lang="en-US" dirty="0"/>
              <a:t>Expected annual savings:	$ 1,200</a:t>
            </a:r>
          </a:p>
          <a:p>
            <a:pPr lvl="1"/>
            <a:r>
              <a:rPr lang="en-US" dirty="0"/>
              <a:t>Payback period:			5 years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40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2: You are Facebook! …or Google, or Microsoft…</a:t>
            </a:r>
          </a:p>
          <a:p>
            <a:pPr lvl="1"/>
            <a:r>
              <a:rPr lang="en-US" dirty="0"/>
              <a:t>Compute spend: 			$ 1,000,000 per month</a:t>
            </a:r>
          </a:p>
          <a:p>
            <a:pPr lvl="1"/>
            <a:r>
              <a:rPr lang="en-US" dirty="0"/>
              <a:t>Expected improvement: 	5 %</a:t>
            </a:r>
          </a:p>
          <a:p>
            <a:pPr lvl="1"/>
            <a:r>
              <a:rPr lang="en-US" dirty="0"/>
              <a:t>Level of code churn:		low (a few minor commits per year)</a:t>
            </a:r>
          </a:p>
          <a:p>
            <a:pPr lvl="1"/>
            <a:r>
              <a:rPr lang="en-US" dirty="0"/>
              <a:t>Estimated effort:			$ 100,000</a:t>
            </a:r>
          </a:p>
          <a:p>
            <a:r>
              <a:rPr lang="en-US" dirty="0"/>
              <a:t>Worth it? Yes, absolutely!</a:t>
            </a:r>
          </a:p>
          <a:p>
            <a:pPr lvl="1"/>
            <a:r>
              <a:rPr lang="en-US" dirty="0"/>
              <a:t>Expected annual savings:	$ 600,000</a:t>
            </a:r>
          </a:p>
          <a:p>
            <a:pPr lvl="1"/>
            <a:r>
              <a:rPr lang="en-US" dirty="0"/>
              <a:t>Payback period:			2 months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0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testability</a:t>
            </a:r>
          </a:p>
          <a:p>
            <a:r>
              <a:rPr lang="en-US" dirty="0"/>
              <a:t>Can always be </a:t>
            </a:r>
            <a:r>
              <a:rPr lang="en-US" dirty="0" err="1"/>
              <a:t>memoized</a:t>
            </a:r>
            <a:endParaRPr lang="en-US" dirty="0"/>
          </a:p>
          <a:p>
            <a:r>
              <a:rPr lang="en-US" dirty="0"/>
              <a:t>Thread safety</a:t>
            </a:r>
          </a:p>
          <a:p>
            <a:r>
              <a:rPr lang="en-US" dirty="0"/>
              <a:t>Compile-time function execution</a:t>
            </a:r>
          </a:p>
          <a:p>
            <a:pPr lvl="1"/>
            <a:r>
              <a:rPr lang="en-US" i="1" dirty="0"/>
              <a:t>Rich Code for Tiny Computers: A Simple Commodore 64 Game in C++17</a:t>
            </a:r>
            <a:br>
              <a:rPr lang="en-US" dirty="0"/>
            </a:br>
            <a:r>
              <a:rPr lang="en-US" dirty="0"/>
              <a:t>Jason Turner, </a:t>
            </a:r>
            <a:r>
              <a:rPr lang="en-US" dirty="0" err="1"/>
              <a:t>CppCon</a:t>
            </a:r>
            <a:r>
              <a:rPr lang="en-US" dirty="0"/>
              <a:t> 2016</a:t>
            </a:r>
            <a:br>
              <a:rPr lang="en-US" dirty="0"/>
            </a:br>
            <a:r>
              <a:rPr lang="en-US" sz="1200" dirty="0">
                <a:hlinkClick r:id="rId2"/>
              </a:rPr>
              <a:t>https://www.youtube.com/watch?v=zBkNBP00wJE</a:t>
            </a:r>
            <a:endParaRPr lang="en-US" sz="1200" dirty="0"/>
          </a:p>
        </p:txBody>
      </p:sp>
      <p:pic>
        <p:nvPicPr>
          <p:cNvPr id="5" name="Picture 4" descr="Still frame from CppCon 2016 talk &quot;Rich Code for Tiny Computers: A Simple Commodore 64 Game in C++17&quot; by Jason Turner">
            <a:extLst>
              <a:ext uri="{FF2B5EF4-FFF2-40B4-BE49-F238E27FC236}">
                <a16:creationId xmlns:a16="http://schemas.microsoft.com/office/drawing/2014/main" id="{CFD089FE-3676-1995-475A-FFD3FCD8B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839" y="4357187"/>
            <a:ext cx="3897376" cy="2190496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ctr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6719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3310324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42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Pattern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64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Closures</a:t>
            </a:r>
          </a:p>
        </p:txBody>
      </p:sp>
    </p:spTree>
    <p:extLst>
      <p:ext uri="{BB962C8B-B14F-4D97-AF65-F5344CB8AC3E}">
        <p14:creationId xmlns:p14="http://schemas.microsoft.com/office/powerpoint/2010/main" val="2815984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5A65-FBAA-DC24-398C-2298A2AF5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3CA19-329D-0F80-C469-2825866C6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</a:p>
          <a:p>
            <a:r>
              <a:rPr lang="en-US" dirty="0"/>
              <a:t>Pure functions</a:t>
            </a:r>
          </a:p>
          <a:p>
            <a:r>
              <a:rPr lang="en-US" dirty="0"/>
              <a:t>Functional programming (FP)</a:t>
            </a:r>
          </a:p>
          <a:p>
            <a:r>
              <a:rPr lang="en-US" dirty="0"/>
              <a:t>Closures</a:t>
            </a:r>
          </a:p>
          <a:p>
            <a:r>
              <a:rPr lang="en-US" dirty="0"/>
              <a:t>Examples</a:t>
            </a:r>
          </a:p>
          <a:p>
            <a:r>
              <a:rPr lang="en-US" dirty="0"/>
              <a:t>Next steps and 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836417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Closures</a:t>
            </a:r>
            <a:br>
              <a:rPr lang="de-DE" dirty="0"/>
            </a:br>
            <a:r>
              <a:rPr lang="de-DE" dirty="0"/>
              <a:t>Partial </a:t>
            </a:r>
            <a:r>
              <a:rPr lang="de-DE" dirty="0" err="1"/>
              <a:t>application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97AC1-F4D1-0A0B-773E-D2CB043B3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413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146797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Sidebar</a:t>
            </a:r>
            <a:br>
              <a:rPr lang="en-US" dirty="0"/>
            </a:br>
            <a:r>
              <a:rPr lang="en-US" dirty="0"/>
              <a:t>The “problem” with FP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160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Next steps and 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448221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More FP with C#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669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Functional(-first)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39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Learning more about FP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234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29B12B77-0EED-C756-22C8-6C8E5EDEE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8471E3-9146-8ED9-8175-0660582F81E8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6" name="Picture 5" descr="LinkedIn">
            <a:extLst>
              <a:ext uri="{FF2B5EF4-FFF2-40B4-BE49-F238E27FC236}">
                <a16:creationId xmlns:a16="http://schemas.microsoft.com/office/drawing/2014/main" id="{7D98E4BD-5402-43AA-9908-E267E4745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D6468B-2C26-1307-0433-2A67BD6787E4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1F47F66B-111A-E39A-C755-448AA05DD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971C0D-7436-A1BF-ED68-CC50D0DF70CD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32079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5" name="Picture 4" descr="GitHub">
            <a:extLst>
              <a:ext uri="{FF2B5EF4-FFF2-40B4-BE49-F238E27FC236}">
                <a16:creationId xmlns:a16="http://schemas.microsoft.com/office/drawing/2014/main" id="{C9112408-9719-E440-BC6C-BA3E3E65E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FAD6ED-B45F-E480-52EB-49AC0568C9BA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20" name="Picture 19" descr="LinkedIn">
            <a:extLst>
              <a:ext uri="{FF2B5EF4-FFF2-40B4-BE49-F238E27FC236}">
                <a16:creationId xmlns:a16="http://schemas.microsoft.com/office/drawing/2014/main" id="{4FA14B23-7ADB-953A-F57A-3E44D463F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7F53EC-6158-915C-CFC1-D4626D193755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4" name="Graphic 3" descr="Mastodon">
            <a:extLst>
              <a:ext uri="{FF2B5EF4-FFF2-40B4-BE49-F238E27FC236}">
                <a16:creationId xmlns:a16="http://schemas.microsoft.com/office/drawing/2014/main" id="{C5C316CD-AE8F-7E66-44D6-77898BBB0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4B5C49-8425-CBED-2FE0-96A50C78E05B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4124308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D8B5B-0074-0DEA-247E-F5402166D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before we start…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E129E-73DC-4CE9-9FE9-2AABACCB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here is already using functional programming?</a:t>
            </a:r>
          </a:p>
          <a:p>
            <a:r>
              <a:rPr lang="en-US" dirty="0"/>
              <a:t>Who here is using LINQ?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043563-D861-1204-7E30-7D0470F7A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903" y="2967335"/>
            <a:ext cx="5630067" cy="923330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sessions.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C6C41"/>
                </a:solidFill>
                <a:effectLst/>
                <a:latin typeface="Consolas" panose="020B0609020204030204" pitchFamily="49" charset="0"/>
              </a:rPr>
              <a:t>"C#"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Speaker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379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Orders of functions</a:t>
            </a:r>
          </a:p>
        </p:txBody>
      </p:sp>
    </p:spTree>
    <p:extLst>
      <p:ext uri="{BB962C8B-B14F-4D97-AF65-F5344CB8AC3E}">
        <p14:creationId xmlns:p14="http://schemas.microsoft.com/office/powerpoint/2010/main" val="3118502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First-order functions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B0CC336-07BD-ADDD-D2B9-CC648B237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First-order functions take and return data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Examples: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0F54D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SpecifyKind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kind)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int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source)</a:t>
            </a:r>
            <a:endParaRPr lang="en-US" altLang="en-US" dirty="0">
              <a:solidFill>
                <a:srgbClr val="383838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1" u="none" strike="noStrike" cap="none" normalizeH="0" baseline="0" dirty="0">
              <a:ln>
                <a:noFill/>
              </a:ln>
              <a:solidFill>
                <a:srgbClr val="248700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Instance </a:t>
            </a:r>
            <a:r>
              <a:rPr lang="en-US" altLang="en-US" i="1" dirty="0">
                <a:solidFill>
                  <a:srgbClr val="248700"/>
                </a:solidFill>
                <a:latin typeface="Consolas" panose="020B0609020204030204" pitchFamily="49" charset="0"/>
              </a:rPr>
              <a:t>method with hidden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en-US" i="1" dirty="0">
                <a:solidFill>
                  <a:srgbClr val="248700"/>
                </a:solidFill>
                <a:latin typeface="Consolas" panose="020B0609020204030204" pitchFamily="49" charset="0"/>
              </a:rPr>
              <a:t> parameter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char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ToCharArray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83838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Empty parameter list and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 are data too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714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Higher-order functions (HOFs)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34C0A34-D4E3-EDFF-9A0D-61DF33954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HOFs take at least one function or return a function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Examples: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selector)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Lazy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AddTransient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services,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IServiceProvider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implementationFactory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class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357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Pure functions</a:t>
            </a:r>
          </a:p>
        </p:txBody>
      </p:sp>
    </p:spTree>
    <p:extLst>
      <p:ext uri="{BB962C8B-B14F-4D97-AF65-F5344CB8AC3E}">
        <p14:creationId xmlns:p14="http://schemas.microsoft.com/office/powerpoint/2010/main" val="3718212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produce the same output for a given set of arguments</a:t>
            </a:r>
          </a:p>
          <a:p>
            <a:r>
              <a:rPr lang="en-US" dirty="0"/>
              <a:t>Never have side effects</a:t>
            </a:r>
          </a:p>
        </p:txBody>
      </p:sp>
    </p:spTree>
    <p:extLst>
      <p:ext uri="{BB962C8B-B14F-4D97-AF65-F5344CB8AC3E}">
        <p14:creationId xmlns:p14="http://schemas.microsoft.com/office/powerpoint/2010/main" val="3845697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Side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Mutating global state</a:t>
            </a:r>
          </a:p>
          <a:p>
            <a:r>
              <a:rPr lang="en-US" dirty="0"/>
              <a:t>Mutating arguments</a:t>
            </a:r>
          </a:p>
          <a:p>
            <a:r>
              <a:rPr lang="en-US" dirty="0"/>
              <a:t>Performing I/O</a:t>
            </a:r>
          </a:p>
          <a:p>
            <a:r>
              <a:rPr lang="en-US" dirty="0"/>
              <a:t>Throwing exceptions</a:t>
            </a:r>
          </a:p>
        </p:txBody>
      </p:sp>
    </p:spTree>
    <p:extLst>
      <p:ext uri="{BB962C8B-B14F-4D97-AF65-F5344CB8AC3E}">
        <p14:creationId xmlns:p14="http://schemas.microsoft.com/office/powerpoint/2010/main" val="931722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2485</TotalTime>
  <Words>771</Words>
  <Application>Microsoft Macintosh PowerPoint</Application>
  <PresentationFormat>Widescreen</PresentationFormat>
  <Paragraphs>104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Century Gothic</vt:lpstr>
      <vt:lpstr>Consolas</vt:lpstr>
      <vt:lpstr>Wingdings 3</vt:lpstr>
      <vt:lpstr>Ion</vt:lpstr>
      <vt:lpstr>Let's get Func&lt;Y&gt;</vt:lpstr>
      <vt:lpstr>Overview</vt:lpstr>
      <vt:lpstr>But before we start…</vt:lpstr>
      <vt:lpstr>Orders of functions</vt:lpstr>
      <vt:lpstr>Orders of functions First-order functions</vt:lpstr>
      <vt:lpstr>Orders of functions Higher-order functions (HOFs)</vt:lpstr>
      <vt:lpstr>Pure functions</vt:lpstr>
      <vt:lpstr>Pure functions Definition</vt:lpstr>
      <vt:lpstr>Pure functions Side effects</vt:lpstr>
      <vt:lpstr>Pure functions Why are exceptions side effects?</vt:lpstr>
      <vt:lpstr>Pure functions Immutability</vt:lpstr>
      <vt:lpstr>Pure functions - Sidebar When to optimize I</vt:lpstr>
      <vt:lpstr>Pure functions - Sidebar When to optimize II</vt:lpstr>
      <vt:lpstr>Pure functions - Sidebar When to optimize III</vt:lpstr>
      <vt:lpstr>Pure functions Advantages</vt:lpstr>
      <vt:lpstr>Functional programming</vt:lpstr>
      <vt:lpstr>Functional programming (FP) Definition</vt:lpstr>
      <vt:lpstr>Functional programming (FP) Pattern matching</vt:lpstr>
      <vt:lpstr>Closures</vt:lpstr>
      <vt:lpstr>Closures Partial application</vt:lpstr>
      <vt:lpstr>Examples</vt:lpstr>
      <vt:lpstr>Sidebar The “problem” with FP</vt:lpstr>
      <vt:lpstr>Next steps and further resources</vt:lpstr>
      <vt:lpstr>Next steps and further resources More FP with C#</vt:lpstr>
      <vt:lpstr>Next steps and further resources Functional(-first) languages</vt:lpstr>
      <vt:lpstr>Next steps and further resources Learning more about FP</vt:lpstr>
      <vt:lpstr>Questions?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 you think you know functions</dc:title>
  <dc:creator>Dennis Dietrich</dc:creator>
  <cp:lastModifiedBy>Microsoft Office User</cp:lastModifiedBy>
  <cp:revision>41</cp:revision>
  <dcterms:created xsi:type="dcterms:W3CDTF">2023-01-20T23:10:00Z</dcterms:created>
  <dcterms:modified xsi:type="dcterms:W3CDTF">2023-07-05T21:10:33Z</dcterms:modified>
</cp:coreProperties>
</file>